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86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  <p:sldId id="268" r:id="rId9"/>
    <p:sldId id="266" r:id="rId10"/>
    <p:sldId id="269" r:id="rId11"/>
    <p:sldId id="267" r:id="rId12"/>
    <p:sldId id="264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5"/>
    <p:restoredTop sz="94613"/>
  </p:normalViewPr>
  <p:slideViewPr>
    <p:cSldViewPr snapToGrid="0" snapToObjects="1">
      <p:cViewPr>
        <p:scale>
          <a:sx n="76" d="100"/>
          <a:sy n="76" d="100"/>
        </p:scale>
        <p:origin x="352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em/Desktop/Heuristieken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em/Desktop/Heuristieke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 sz="4400"/>
              <a:t>Cargolist 1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>
        <c:manualLayout>
          <c:layoutTarget val="inner"/>
          <c:xMode val="edge"/>
          <c:yMode val="edge"/>
          <c:x val="0.0415048530533653"/>
          <c:y val="0.139641646489104"/>
          <c:w val="0.935177048709398"/>
          <c:h val="0.822443804693905"/>
        </c:manualLayout>
      </c:layout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Blad1!$G$2:$G$19</c:f>
              <c:numCache>
                <c:formatCode>General</c:formatCode>
                <c:ptCount val="18"/>
                <c:pt idx="0">
                  <c:v>4278.0</c:v>
                </c:pt>
                <c:pt idx="1">
                  <c:v>4278.0</c:v>
                </c:pt>
                <c:pt idx="2">
                  <c:v>4151.0</c:v>
                </c:pt>
                <c:pt idx="3">
                  <c:v>4151.0</c:v>
                </c:pt>
                <c:pt idx="4">
                  <c:v>3651.0</c:v>
                </c:pt>
                <c:pt idx="5">
                  <c:v>3614.0</c:v>
                </c:pt>
                <c:pt idx="6">
                  <c:v>3614.0</c:v>
                </c:pt>
                <c:pt idx="7">
                  <c:v>3614.0</c:v>
                </c:pt>
                <c:pt idx="8">
                  <c:v>3520.0</c:v>
                </c:pt>
                <c:pt idx="9">
                  <c:v>3520.0</c:v>
                </c:pt>
                <c:pt idx="10">
                  <c:v>3466.0</c:v>
                </c:pt>
                <c:pt idx="11">
                  <c:v>3466.0</c:v>
                </c:pt>
                <c:pt idx="12">
                  <c:v>3410.0</c:v>
                </c:pt>
                <c:pt idx="13">
                  <c:v>3337.0</c:v>
                </c:pt>
                <c:pt idx="14">
                  <c:v>3337.0</c:v>
                </c:pt>
                <c:pt idx="15">
                  <c:v>3311.0</c:v>
                </c:pt>
                <c:pt idx="16">
                  <c:v>3300.0</c:v>
                </c:pt>
                <c:pt idx="17">
                  <c:v>3281.0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Blad1!$H$2:$H$19</c:f>
              <c:numCache>
                <c:formatCode>General</c:formatCode>
                <c:ptCount val="18"/>
                <c:pt idx="0">
                  <c:v>3527.0</c:v>
                </c:pt>
                <c:pt idx="1">
                  <c:v>3484.0</c:v>
                </c:pt>
                <c:pt idx="2">
                  <c:v>3484.0</c:v>
                </c:pt>
                <c:pt idx="3">
                  <c:v>3368.0</c:v>
                </c:pt>
                <c:pt idx="4">
                  <c:v>3368.0</c:v>
                </c:pt>
                <c:pt idx="5">
                  <c:v>3368.0</c:v>
                </c:pt>
                <c:pt idx="6">
                  <c:v>3304.0</c:v>
                </c:pt>
                <c:pt idx="7">
                  <c:v>3260.0</c:v>
                </c:pt>
                <c:pt idx="8">
                  <c:v>3260.0</c:v>
                </c:pt>
                <c:pt idx="9">
                  <c:v>3249.0</c:v>
                </c:pt>
                <c:pt idx="10">
                  <c:v>3249.0</c:v>
                </c:pt>
                <c:pt idx="11">
                  <c:v>3099.0</c:v>
                </c:pt>
                <c:pt idx="12">
                  <c:v>3099.0</c:v>
                </c:pt>
                <c:pt idx="13">
                  <c:v>3099.0</c:v>
                </c:pt>
                <c:pt idx="14">
                  <c:v>3094.0</c:v>
                </c:pt>
                <c:pt idx="15">
                  <c:v>3094.0</c:v>
                </c:pt>
                <c:pt idx="16">
                  <c:v>3094.0</c:v>
                </c:pt>
                <c:pt idx="17">
                  <c:v>3094.0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Blad1!$I$2:$I$19</c:f>
              <c:numCache>
                <c:formatCode>General</c:formatCode>
                <c:ptCount val="18"/>
                <c:pt idx="0">
                  <c:v>3840.0</c:v>
                </c:pt>
                <c:pt idx="1">
                  <c:v>3840.0</c:v>
                </c:pt>
                <c:pt idx="2">
                  <c:v>3840.0</c:v>
                </c:pt>
                <c:pt idx="3">
                  <c:v>3840.0</c:v>
                </c:pt>
                <c:pt idx="4">
                  <c:v>3840.0</c:v>
                </c:pt>
                <c:pt idx="5">
                  <c:v>3840.0</c:v>
                </c:pt>
                <c:pt idx="6">
                  <c:v>3840.0</c:v>
                </c:pt>
                <c:pt idx="7">
                  <c:v>3840.0</c:v>
                </c:pt>
                <c:pt idx="8">
                  <c:v>3840.0</c:v>
                </c:pt>
                <c:pt idx="9">
                  <c:v>3840.0</c:v>
                </c:pt>
                <c:pt idx="10">
                  <c:v>3840.0</c:v>
                </c:pt>
                <c:pt idx="11">
                  <c:v>3840.0</c:v>
                </c:pt>
                <c:pt idx="12">
                  <c:v>3840.0</c:v>
                </c:pt>
                <c:pt idx="13">
                  <c:v>3840.0</c:v>
                </c:pt>
                <c:pt idx="14">
                  <c:v>3840.0</c:v>
                </c:pt>
                <c:pt idx="15">
                  <c:v>3840.0</c:v>
                </c:pt>
                <c:pt idx="16">
                  <c:v>3840.0</c:v>
                </c:pt>
                <c:pt idx="17">
                  <c:v>3840.0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622560"/>
        <c:axId val="-2076351696"/>
      </c:scatterChart>
      <c:valAx>
        <c:axId val="-2076622560"/>
        <c:scaling>
          <c:orientation val="minMax"/>
          <c:max val="350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351696"/>
        <c:crosses val="autoZero"/>
        <c:crossBetween val="midCat"/>
      </c:valAx>
      <c:valAx>
        <c:axId val="-2076351696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622560"/>
        <c:crosses val="autoZero"/>
        <c:crossBetween val="midCat"/>
      </c:valAx>
      <c:spPr>
        <a:noFill/>
        <a:ln w="1905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400"/>
              <a:t>Cargolist 2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Blad1!$G$26:$G$38</c:f>
              <c:numCache>
                <c:formatCode>General</c:formatCode>
                <c:ptCount val="13"/>
                <c:pt idx="0">
                  <c:v>6002.0</c:v>
                </c:pt>
                <c:pt idx="1">
                  <c:v>6002.0</c:v>
                </c:pt>
                <c:pt idx="2">
                  <c:v>5381.0</c:v>
                </c:pt>
                <c:pt idx="3">
                  <c:v>5381.0</c:v>
                </c:pt>
                <c:pt idx="4">
                  <c:v>5381.0</c:v>
                </c:pt>
                <c:pt idx="5">
                  <c:v>5050.0</c:v>
                </c:pt>
                <c:pt idx="6">
                  <c:v>5015.0</c:v>
                </c:pt>
                <c:pt idx="7">
                  <c:v>5015.0</c:v>
                </c:pt>
                <c:pt idx="8">
                  <c:v>4645.0</c:v>
                </c:pt>
                <c:pt idx="9">
                  <c:v>4546.0</c:v>
                </c:pt>
                <c:pt idx="10">
                  <c:v>4443.0</c:v>
                </c:pt>
                <c:pt idx="11">
                  <c:v>4429.0</c:v>
                </c:pt>
                <c:pt idx="12">
                  <c:v>4417.0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Blad1!$H$26:$H$38</c:f>
              <c:numCache>
                <c:formatCode>General</c:formatCode>
                <c:ptCount val="13"/>
                <c:pt idx="0">
                  <c:v>4879.0</c:v>
                </c:pt>
                <c:pt idx="1">
                  <c:v>4616.0</c:v>
                </c:pt>
                <c:pt idx="2">
                  <c:v>4616.0</c:v>
                </c:pt>
                <c:pt idx="3">
                  <c:v>4131.0</c:v>
                </c:pt>
                <c:pt idx="4">
                  <c:v>4031.0</c:v>
                </c:pt>
                <c:pt idx="5">
                  <c:v>4031.0</c:v>
                </c:pt>
                <c:pt idx="6">
                  <c:v>4031.0</c:v>
                </c:pt>
                <c:pt idx="7">
                  <c:v>3968.0</c:v>
                </c:pt>
                <c:pt idx="8">
                  <c:v>3968.0</c:v>
                </c:pt>
                <c:pt idx="9">
                  <c:v>3968.0</c:v>
                </c:pt>
                <c:pt idx="10">
                  <c:v>3968.0</c:v>
                </c:pt>
                <c:pt idx="11">
                  <c:v>3968.0</c:v>
                </c:pt>
                <c:pt idx="12">
                  <c:v>3968.0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Blad1!$I$26:$I$38</c:f>
              <c:numCache>
                <c:formatCode>General</c:formatCode>
                <c:ptCount val="13"/>
                <c:pt idx="0">
                  <c:v>6269.0</c:v>
                </c:pt>
                <c:pt idx="1">
                  <c:v>6269.0</c:v>
                </c:pt>
                <c:pt idx="2">
                  <c:v>6269.0</c:v>
                </c:pt>
                <c:pt idx="3">
                  <c:v>6269.0</c:v>
                </c:pt>
                <c:pt idx="4">
                  <c:v>6269.0</c:v>
                </c:pt>
                <c:pt idx="5">
                  <c:v>6269.0</c:v>
                </c:pt>
                <c:pt idx="6">
                  <c:v>6269.0</c:v>
                </c:pt>
                <c:pt idx="7">
                  <c:v>6269.0</c:v>
                </c:pt>
                <c:pt idx="8">
                  <c:v>6269.0</c:v>
                </c:pt>
                <c:pt idx="9">
                  <c:v>6269.0</c:v>
                </c:pt>
                <c:pt idx="10">
                  <c:v>6269.0</c:v>
                </c:pt>
                <c:pt idx="11">
                  <c:v>6269.0</c:v>
                </c:pt>
                <c:pt idx="12">
                  <c:v>6269.0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714080"/>
        <c:axId val="-2002160080"/>
      </c:scatterChart>
      <c:valAx>
        <c:axId val="-2076714080"/>
        <c:scaling>
          <c:orientation val="minMax"/>
          <c:max val="35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02160080"/>
        <c:crosses val="autoZero"/>
        <c:crossBetween val="midCat"/>
      </c:valAx>
      <c:valAx>
        <c:axId val="-2002160080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7140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5501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194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65479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093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320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3221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146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58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87183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999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7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977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7" r:id="rId1"/>
    <p:sldLayoutId id="2147484188" r:id="rId2"/>
    <p:sldLayoutId id="2147484189" r:id="rId3"/>
    <p:sldLayoutId id="2147484190" r:id="rId4"/>
    <p:sldLayoutId id="2147484191" r:id="rId5"/>
    <p:sldLayoutId id="2147484192" r:id="rId6"/>
    <p:sldLayoutId id="2147484193" r:id="rId7"/>
    <p:sldLayoutId id="2147484194" r:id="rId8"/>
    <p:sldLayoutId id="2147484195" r:id="rId9"/>
    <p:sldLayoutId id="2147484196" r:id="rId10"/>
    <p:sldLayoutId id="21474841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75467" y="3660775"/>
            <a:ext cx="9144000" cy="2387600"/>
          </a:xfrm>
        </p:spPr>
        <p:txBody>
          <a:bodyPr/>
          <a:lstStyle/>
          <a:p>
            <a:r>
              <a:rPr lang="nl-NL" b="1" dirty="0" smtClean="0"/>
              <a:t>Space </a:t>
            </a:r>
            <a:r>
              <a:rPr lang="nl-NL" b="1" dirty="0" err="1" smtClean="0"/>
              <a:t>Freight</a:t>
            </a:r>
            <a:endParaRPr lang="nl-NL" b="1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6048375"/>
            <a:ext cx="9144000" cy="1655762"/>
          </a:xfrm>
        </p:spPr>
        <p:txBody>
          <a:bodyPr/>
          <a:lstStyle/>
          <a:p>
            <a:r>
              <a:rPr lang="nl-NL" dirty="0" smtClean="0">
                <a:latin typeface="+mj-lt"/>
              </a:rPr>
              <a:t>Wij: Jennifer Buur, Emma Hokken, Sem </a:t>
            </a:r>
            <a:r>
              <a:rPr lang="nl-NL" dirty="0" err="1" smtClean="0">
                <a:latin typeface="+mj-lt"/>
              </a:rPr>
              <a:t>Sturkenboom</a:t>
            </a:r>
            <a:endParaRPr lang="nl-N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003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3704702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0530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3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681448"/>
              </p:ext>
            </p:extLst>
          </p:nvPr>
        </p:nvGraphicFramePr>
        <p:xfrm>
          <a:off x="838200" y="1825625"/>
          <a:ext cx="10515599" cy="296672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3191933"/>
                <a:gridCol w="3403600"/>
                <a:gridCol w="1388534"/>
                <a:gridCol w="2531532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SpaceCraft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Country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Theoretisch minimum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60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46454"/>
              </p:ext>
            </p:extLst>
          </p:nvPr>
        </p:nvGraphicFramePr>
        <p:xfrm>
          <a:off x="838200" y="5313892"/>
          <a:ext cx="10515600" cy="1112520"/>
        </p:xfrm>
        <a:graphic>
          <a:graphicData uri="http://schemas.openxmlformats.org/drawingml/2006/table">
            <a:tbl>
              <a:tblPr lastRow="1" bandRow="1">
                <a:tableStyleId>{5C22544A-7EE6-4342-B048-85BDC9FD1C3A}</a:tableStyleId>
              </a:tblPr>
              <a:tblGrid>
                <a:gridCol w="3191933"/>
                <a:gridCol w="3403600"/>
                <a:gridCol w="1388534"/>
                <a:gridCol w="253153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kstvak 9"/>
          <p:cNvSpPr txBox="1"/>
          <p:nvPr/>
        </p:nvSpPr>
        <p:spPr>
          <a:xfrm>
            <a:off x="838200" y="4792345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rekening houdend met de politieke </a:t>
            </a:r>
            <a:r>
              <a:rPr lang="nl-NL" dirty="0" err="1" smtClean="0"/>
              <a:t>constraints</a:t>
            </a:r>
            <a:endParaRPr lang="nl-NL" dirty="0"/>
          </a:p>
        </p:txBody>
      </p:sp>
      <p:sp>
        <p:nvSpPr>
          <p:cNvPr id="11" name="Tekstvak 10"/>
          <p:cNvSpPr txBox="1"/>
          <p:nvPr/>
        </p:nvSpPr>
        <p:spPr>
          <a:xfrm>
            <a:off x="838200" y="6426412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zonder rekening te houden met </a:t>
            </a:r>
            <a:r>
              <a:rPr lang="nl-NL" dirty="0" err="1" smtClean="0"/>
              <a:t>constraints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8995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Vragen?</a:t>
            </a:r>
            <a:endParaRPr lang="nl-NL" dirty="0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5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Case introductie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ISS ruimtevaartstation</a:t>
            </a:r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Vullen van </a:t>
            </a:r>
            <a:r>
              <a:rPr lang="nl-NL" dirty="0" err="1" smtClean="0"/>
              <a:t>SpaceCrafts</a:t>
            </a:r>
            <a:r>
              <a:rPr lang="nl-NL" dirty="0" smtClean="0"/>
              <a:t> die vertrekken naar het ruimtevaartstation waarbij gelet moet worden op gewicht en ruimte restricties per </a:t>
            </a:r>
            <a:r>
              <a:rPr lang="nl-NL" dirty="0" err="1" smtClean="0"/>
              <a:t>SpaceCraft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Verschillende </a:t>
            </a:r>
            <a:r>
              <a:rPr lang="nl-NL" dirty="0" err="1" smtClean="0"/>
              <a:t>Cargolists</a:t>
            </a:r>
            <a:r>
              <a:rPr lang="nl-NL" dirty="0" smtClean="0"/>
              <a:t> moeten zo </a:t>
            </a:r>
            <a:r>
              <a:rPr lang="nl-NL" dirty="0" err="1" smtClean="0"/>
              <a:t>efficient</a:t>
            </a:r>
            <a:r>
              <a:rPr lang="nl-NL" dirty="0" smtClean="0"/>
              <a:t> mogelijk bij het ruimtestation terecht komen</a:t>
            </a:r>
          </a:p>
          <a:p>
            <a:endParaRPr lang="nl-NL" dirty="0"/>
          </a:p>
          <a:p>
            <a:endParaRPr lang="nl-NL" dirty="0" smtClean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614863" y="1731060"/>
            <a:ext cx="3011868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StateSpace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Spacecrafts</a:t>
            </a:r>
            <a:r>
              <a:rPr lang="nl-NL" dirty="0" smtClean="0"/>
              <a:t> ^ cargolist items</a:t>
            </a:r>
          </a:p>
          <a:p>
            <a:endParaRPr lang="nl-NL" dirty="0"/>
          </a:p>
          <a:p>
            <a:r>
              <a:rPr lang="nl-NL" dirty="0" smtClean="0"/>
              <a:t>Eerste opdracht: 4^98</a:t>
            </a:r>
          </a:p>
          <a:p>
            <a:r>
              <a:rPr lang="nl-NL" dirty="0" smtClean="0"/>
              <a:t>Laatste opdracht: 72^1250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64102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Opdrachten en restricties</a:t>
            </a:r>
            <a:endParaRPr lang="nl-NL" dirty="0"/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4804298"/>
            <a:ext cx="10515600" cy="1892969"/>
          </a:xfrm>
        </p:spPr>
        <p:txBody>
          <a:bodyPr>
            <a:normAutofit/>
          </a:bodyPr>
          <a:lstStyle/>
          <a:p>
            <a:r>
              <a:rPr lang="nl-NL" smtClean="0"/>
              <a:t>Gewichtscapaciteit</a:t>
            </a:r>
          </a:p>
          <a:p>
            <a:r>
              <a:rPr lang="nl-NL" dirty="0" smtClean="0"/>
              <a:t>Gewichts- en volumecapaciteit</a:t>
            </a:r>
          </a:p>
          <a:p>
            <a:r>
              <a:rPr lang="nl-NL" dirty="0" smtClean="0"/>
              <a:t>Politieke </a:t>
            </a:r>
            <a:r>
              <a:rPr lang="nl-NL" dirty="0" err="1" smtClean="0"/>
              <a:t>contstraints</a:t>
            </a:r>
            <a:endParaRPr lang="nl-NL" dirty="0" smtClean="0"/>
          </a:p>
          <a:p>
            <a:endParaRPr lang="nl-NL" dirty="0" smtClean="0"/>
          </a:p>
        </p:txBody>
      </p:sp>
      <p:graphicFrame>
        <p:nvGraphicFramePr>
          <p:cNvPr id="11" name="Tabel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339515"/>
              </p:ext>
            </p:extLst>
          </p:nvPr>
        </p:nvGraphicFramePr>
        <p:xfrm>
          <a:off x="838198" y="1731524"/>
          <a:ext cx="98779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Ruimteschip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Organisatie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KG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M3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NASA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18.9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2300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13.1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RFSA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7.6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JAEA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5200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2605"/>
              </p:ext>
            </p:extLst>
          </p:nvPr>
        </p:nvGraphicFramePr>
        <p:xfrm>
          <a:off x="838199" y="3824171"/>
          <a:ext cx="9877927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CNSA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6500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SpaceX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42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62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Cargolists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73499"/>
              </p:ext>
            </p:extLst>
          </p:nvPr>
        </p:nvGraphicFramePr>
        <p:xfrm>
          <a:off x="838200" y="1825625"/>
          <a:ext cx="96187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  <a:gridCol w="238626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11895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72,05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165,09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11907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108,11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110,137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55572"/>
              </p:ext>
            </p:extLst>
          </p:nvPr>
        </p:nvGraphicFramePr>
        <p:xfrm>
          <a:off x="838200" y="3751623"/>
          <a:ext cx="9618725" cy="8065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505"/>
                <a:gridCol w="1620253"/>
                <a:gridCol w="1716505"/>
                <a:gridCol w="1828800"/>
                <a:gridCol w="2355662"/>
              </a:tblGrid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1250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217934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1099,283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198,25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93814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mtClean="0"/>
              <a:t>Cargo’s optimaal verdelen over 4 </a:t>
            </a:r>
            <a:r>
              <a:rPr lang="nl-NL" dirty="0" err="1" smtClean="0"/>
              <a:t>SpaceCrafts</a:t>
            </a:r>
            <a:r>
              <a:rPr lang="nl-NL" dirty="0" smtClean="0"/>
              <a:t> met zo weinig mogelijk </a:t>
            </a:r>
            <a:r>
              <a:rPr lang="nl-NL" dirty="0" err="1" smtClean="0"/>
              <a:t>wastedspace</a:t>
            </a:r>
            <a:r>
              <a:rPr lang="nl-NL" dirty="0" smtClean="0"/>
              <a:t>, en </a:t>
            </a:r>
            <a:r>
              <a:rPr lang="nl-NL" dirty="0" err="1" smtClean="0"/>
              <a:t>wastedweight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199" y="455818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Cargolijst met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 afleveren bij het ISS.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208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Algoritmes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 smtClean="0"/>
              <a:t>Greedy</a:t>
            </a:r>
            <a:endParaRPr lang="nl-NL" dirty="0" smtClean="0"/>
          </a:p>
          <a:p>
            <a:pPr marL="0" indent="0">
              <a:buNone/>
            </a:pPr>
            <a:r>
              <a:rPr lang="nl-NL" sz="2000" dirty="0" smtClean="0"/>
              <a:t>Controleert in welke </a:t>
            </a:r>
            <a:r>
              <a:rPr lang="nl-NL" sz="2000" dirty="0" err="1" smtClean="0"/>
              <a:t>SpaceCraft</a:t>
            </a:r>
            <a:r>
              <a:rPr lang="nl-NL" sz="2000" dirty="0" smtClean="0"/>
              <a:t> de geselecteerde cargo het best past op basis van de dichtheid van de geselecteerde cargo</a:t>
            </a:r>
          </a:p>
          <a:p>
            <a:pPr marL="0" indent="0">
              <a:buNone/>
            </a:pPr>
            <a:endParaRPr lang="nl-NL" sz="2000" dirty="0" smtClean="0"/>
          </a:p>
          <a:p>
            <a:r>
              <a:rPr lang="nl-NL" dirty="0" smtClean="0"/>
              <a:t>Brute Force</a:t>
            </a:r>
          </a:p>
          <a:p>
            <a:pPr marL="0" indent="0">
              <a:buNone/>
            </a:pPr>
            <a:r>
              <a:rPr lang="nl-NL" sz="2000" dirty="0" smtClean="0"/>
              <a:t>Het proberen van alle </a:t>
            </a:r>
            <a:r>
              <a:rPr lang="nl-NL" sz="2000" dirty="0" err="1" smtClean="0"/>
              <a:t>mogelijkhe</a:t>
            </a:r>
            <a:r>
              <a:rPr lang="nl-NL" sz="2000" dirty="0" smtClean="0"/>
              <a:t> combinaties waarbij het beste resultaat wordt onthouden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Random </a:t>
            </a:r>
            <a:r>
              <a:rPr lang="nl-NL" dirty="0" err="1" smtClean="0"/>
              <a:t>Optimized</a:t>
            </a:r>
            <a:r>
              <a:rPr lang="nl-NL" dirty="0" smtClean="0"/>
              <a:t> Brute Force</a:t>
            </a:r>
          </a:p>
          <a:p>
            <a:pPr marL="0" indent="0">
              <a:buNone/>
            </a:pPr>
            <a:r>
              <a:rPr lang="nl-NL" sz="2000" dirty="0" err="1" smtClean="0"/>
              <a:t>Cr</a:t>
            </a:r>
            <a:r>
              <a:rPr lang="nl-NL" sz="2000" dirty="0" err="1" smtClean="0"/>
              <a:t>eeer</a:t>
            </a:r>
            <a:r>
              <a:rPr lang="nl-NL" sz="2000" dirty="0" smtClean="0"/>
              <a:t> een geoptimaliseerde cargolijst op basis van de restricties</a:t>
            </a:r>
          </a:p>
          <a:p>
            <a:pPr marL="0" indent="0">
              <a:buNone/>
            </a:pPr>
            <a:r>
              <a:rPr lang="nl-NL" sz="2000" dirty="0" smtClean="0"/>
              <a:t>Probeer deze geoptimaliseerde </a:t>
            </a:r>
            <a:r>
              <a:rPr lang="nl-NL" sz="2000" dirty="0" err="1" smtClean="0"/>
              <a:t>lijste</a:t>
            </a:r>
            <a:r>
              <a:rPr lang="nl-NL" sz="2000" dirty="0" smtClean="0"/>
              <a:t> middels een Brute Force zo goed mogelijk in te laden.</a:t>
            </a:r>
            <a:endParaRPr lang="nl-NL" sz="2000" dirty="0" smtClean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53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1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284498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806642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3819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9.62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3840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3230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4.22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3251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3082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5.69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3094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724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71503"/>
              </p:ext>
            </p:extLst>
          </p:nvPr>
        </p:nvGraphicFramePr>
        <p:xfrm>
          <a:off x="141288" y="130439"/>
          <a:ext cx="11807824" cy="6556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8674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2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275614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614699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6224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6269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4389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4417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3049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3067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37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2110</TotalTime>
  <Words>454</Words>
  <Application>Microsoft Macintosh PowerPoint</Application>
  <PresentationFormat>Breedbeeld</PresentationFormat>
  <Paragraphs>217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Space Freight</vt:lpstr>
      <vt:lpstr>Case introductie</vt:lpstr>
      <vt:lpstr>StateSpace</vt:lpstr>
      <vt:lpstr>Opdrachten en restricties</vt:lpstr>
      <vt:lpstr>Cargolists</vt:lpstr>
      <vt:lpstr>Algoritmes</vt:lpstr>
      <vt:lpstr>Resultaten Cargolijst 1</vt:lpstr>
      <vt:lpstr>PowerPoint-presentatie</vt:lpstr>
      <vt:lpstr>Resultaten Cargolijst 2</vt:lpstr>
      <vt:lpstr>PowerPoint-presentatie</vt:lpstr>
      <vt:lpstr>Resultaten Cargolijst 3</vt:lpstr>
      <vt:lpstr>Vragen?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Freight</dc:title>
  <dc:creator>Microsoft Office-gebruiker</dc:creator>
  <cp:lastModifiedBy>Microsoft Office-gebruiker</cp:lastModifiedBy>
  <cp:revision>23</cp:revision>
  <dcterms:created xsi:type="dcterms:W3CDTF">2017-05-31T12:16:18Z</dcterms:created>
  <dcterms:modified xsi:type="dcterms:W3CDTF">2017-06-01T23:26:23Z</dcterms:modified>
</cp:coreProperties>
</file>

<file path=docProps/thumbnail.jpeg>
</file>